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56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-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933882-92B1-4CBF-A717-860A7FF63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980D801-832B-4E00-99B6-81BC39FFE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426D46-2A83-4984-862F-39E279DE3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3E2-8CED-4C15-9A7E-C52A4F518E45}" type="datetimeFigureOut">
              <a:rPr lang="fr-CA" smtClean="0"/>
              <a:t>2021-03-16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41B376-1AE3-44F4-9493-14ED3FA4F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CCDE43-4CC1-4A77-80F9-86C010BCD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3EAB-B526-4544-9AA9-52D639972A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554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8D7A59-758E-4A51-A5A6-FCB3568BF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0C5D066-A119-41ED-AE57-0EC4138B2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1C80CC-1AB8-4951-AE65-6794C6DFE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3E2-8CED-4C15-9A7E-C52A4F518E45}" type="datetimeFigureOut">
              <a:rPr lang="fr-CA" smtClean="0"/>
              <a:t>2021-03-16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C2CE63-29CE-4131-938A-8AC30A411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3138B1-8CAB-499C-9D2D-13E439B4D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3EAB-B526-4544-9AA9-52D639972A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649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90F6894-BFA5-42EF-89E9-0128532A8A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6EFE0A2-4421-42DC-A553-448B74160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054AD4-086A-40AC-9F81-6E2F3D3C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3E2-8CED-4C15-9A7E-C52A4F518E45}" type="datetimeFigureOut">
              <a:rPr lang="fr-CA" smtClean="0"/>
              <a:t>2021-03-16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40D888-7A20-468B-9BC3-C82B3A9AD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661D8F-6E20-4CF6-A38C-5E98430DF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3EAB-B526-4544-9AA9-52D639972A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0089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65C53D-8699-407F-BC0D-374BAAC59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D9A9B2-469E-4550-9865-859E1EA04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9C4A8F-648F-443F-A00F-231887048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3E2-8CED-4C15-9A7E-C52A4F518E45}" type="datetimeFigureOut">
              <a:rPr lang="fr-CA" smtClean="0"/>
              <a:t>2021-03-16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C31511-05D1-4588-ACDF-DED47D504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C953BF-3114-49EB-8BC6-B04BCD71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3EAB-B526-4544-9AA9-52D639972A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4958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D128F0-439D-4B9A-AC4E-C3E51BAA6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CDEAB1-B358-440C-88DE-926B88477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B3FD4E-F59B-4D1D-95BD-C7588841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3E2-8CED-4C15-9A7E-C52A4F518E45}" type="datetimeFigureOut">
              <a:rPr lang="fr-CA" smtClean="0"/>
              <a:t>2021-03-16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04DD88-0966-4768-B1A9-DE699CAD5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DDBDB2-1A22-45B5-83EE-2371810AB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3EAB-B526-4544-9AA9-52D639972A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057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552C3B-F217-4614-B681-68DEB92C3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E532FD-3203-408A-9B28-D879F7D432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3399AD-3D32-4BCF-8B55-786398579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FE5456-561A-44DC-803E-7420E2A00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3E2-8CED-4C15-9A7E-C52A4F518E45}" type="datetimeFigureOut">
              <a:rPr lang="fr-CA" smtClean="0"/>
              <a:t>2021-03-16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45F4AC-371E-44CA-934F-D4C4F8512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770CDC-13F8-4BE2-B419-F5E2805DC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3EAB-B526-4544-9AA9-52D639972A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8325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BCA933-EC7A-4383-B5CB-3C5E05121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D533FF-67E0-4D88-9736-C12952B9D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C8224B-D089-44BC-8BDC-08E7345D6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F54D42E-FD8F-4BBD-91C6-393C2F9A7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8B404C4-FB71-4DCA-9BDE-10D59EEE6E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BC313E2-56CF-4F38-90BE-5AC12B30B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3E2-8CED-4C15-9A7E-C52A4F518E45}" type="datetimeFigureOut">
              <a:rPr lang="fr-CA" smtClean="0"/>
              <a:t>2021-03-16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F7E170C-7156-45DE-99A9-E47AD2973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D53316C-3BB4-4521-97B1-D67E4FAA1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3EAB-B526-4544-9AA9-52D639972A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257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634049-D73E-4386-AC07-352ED4EA5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E5F2647-CE9E-489F-BE98-0F9572F3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3E2-8CED-4C15-9A7E-C52A4F518E45}" type="datetimeFigureOut">
              <a:rPr lang="fr-CA" smtClean="0"/>
              <a:t>2021-03-16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717D236-99F6-4829-A391-9872D81E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24F6CA-4B6C-4193-A837-36D7FB06D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3EAB-B526-4544-9AA9-52D639972A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185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7F1F1E4-7841-4E76-BA3B-6594A07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3E2-8CED-4C15-9A7E-C52A4F518E45}" type="datetimeFigureOut">
              <a:rPr lang="fr-CA" smtClean="0"/>
              <a:t>2021-03-16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26A4A7-3277-4D7A-B78F-109D19CBA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66DE6B6-8715-46F5-B2A4-D8626518A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3EAB-B526-4544-9AA9-52D639972A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181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93B609-CD82-46EF-A597-EBA3ECF0C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CA43A2-4D07-4DA9-ADA1-8EDDB8C0F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F355F2-9404-4E56-A443-8CCEC5739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8154D1-DBFD-4B20-8F33-981B7B5B9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3E2-8CED-4C15-9A7E-C52A4F518E45}" type="datetimeFigureOut">
              <a:rPr lang="fr-CA" smtClean="0"/>
              <a:t>2021-03-16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17E0A3-069E-46E8-8EB1-21EEEF7DB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4DC3D9-A828-4D92-82A0-15EA0A818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3EAB-B526-4544-9AA9-52D639972A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1639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1D6FB6-5771-40BA-8DA1-04D5E71F9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9FEB4C5-BE6C-4249-9678-0246354F2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573BFA2-6047-490A-8BC4-17189AA5B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89678B-684B-43A0-B3D0-D9D5CFCC7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3E2-8CED-4C15-9A7E-C52A4F518E45}" type="datetimeFigureOut">
              <a:rPr lang="fr-CA" smtClean="0"/>
              <a:t>2021-03-16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E59F61-7A0C-40EE-86E3-812B3FB5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AC2D96-CFB9-49E9-88E1-8CCCEE165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3EAB-B526-4544-9AA9-52D639972A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372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9D2FFE5-38E6-4A31-B7C9-DEE687042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8A4119-9AD4-438F-8697-3A85994F9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66A5FC-C974-4B93-9213-5B932EAAA9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533E2-8CED-4C15-9A7E-C52A4F518E45}" type="datetimeFigureOut">
              <a:rPr lang="fr-CA" smtClean="0"/>
              <a:t>2021-03-16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1567F5-F548-4219-B1B2-DBBB193768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A2015A-5D84-4000-BF67-8CAEF7242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43EAB-B526-4544-9AA9-52D639972A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6192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079842B-1604-4A66-95A5-AB5121A4C7AD}"/>
              </a:ext>
            </a:extLst>
          </p:cNvPr>
          <p:cNvSpPr txBox="1"/>
          <p:nvPr/>
        </p:nvSpPr>
        <p:spPr>
          <a:xfrm>
            <a:off x="5832140" y="542853"/>
            <a:ext cx="4572000" cy="830997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4800" u="sng" dirty="0"/>
              <a:t>Le don naturel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6E26986-3CF0-42E0-8DD9-8D209EF72E1E}"/>
              </a:ext>
            </a:extLst>
          </p:cNvPr>
          <p:cNvSpPr txBox="1"/>
          <p:nvPr/>
        </p:nvSpPr>
        <p:spPr>
          <a:xfrm>
            <a:off x="4054922" y="3322007"/>
            <a:ext cx="8126435" cy="1938992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4000" dirty="0"/>
              <a:t>On tente de saisir les besoins du bébé.</a:t>
            </a:r>
          </a:p>
          <a:p>
            <a:pPr algn="ctr"/>
            <a:r>
              <a:rPr lang="fr-CA" sz="4000" dirty="0"/>
              <a:t>On a du plaisir et de la joie </a:t>
            </a:r>
          </a:p>
          <a:p>
            <a:pPr algn="ctr"/>
            <a:r>
              <a:rPr lang="fr-CA" sz="4000" dirty="0"/>
              <a:t>à répondre à ses besoins.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2678AD7-13C6-4E5A-8D0E-B135C2586CFB}"/>
              </a:ext>
            </a:extLst>
          </p:cNvPr>
          <p:cNvSpPr txBox="1"/>
          <p:nvPr/>
        </p:nvSpPr>
        <p:spPr>
          <a:xfrm>
            <a:off x="1932421" y="5411898"/>
            <a:ext cx="9898963" cy="1323439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4000" dirty="0"/>
              <a:t>On sait que c’est pour la Vie. </a:t>
            </a:r>
          </a:p>
          <a:p>
            <a:pPr algn="ctr"/>
            <a:r>
              <a:rPr lang="fr-CA" sz="4000" dirty="0"/>
              <a:t>Alors, on anime la Vie pour soi et pour l’autre.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B00CFA7-1A10-44FA-8A09-C6EEB60063DF}"/>
              </a:ext>
            </a:extLst>
          </p:cNvPr>
          <p:cNvSpPr txBox="1"/>
          <p:nvPr/>
        </p:nvSpPr>
        <p:spPr>
          <a:xfrm>
            <a:off x="4818673" y="1725006"/>
            <a:ext cx="6346874" cy="1323439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4000" dirty="0"/>
              <a:t>Dès notre </a:t>
            </a:r>
            <a:r>
              <a:rPr lang="fr-CA" sz="4000" dirty="0" err="1"/>
              <a:t>naisssance</a:t>
            </a:r>
            <a:r>
              <a:rPr lang="fr-CA" sz="4000" dirty="0"/>
              <a:t>,</a:t>
            </a:r>
          </a:p>
          <a:p>
            <a:pPr algn="ctr"/>
            <a:r>
              <a:rPr lang="fr-CA" sz="4000" dirty="0"/>
              <a:t>c’est ce que nous sommes.</a:t>
            </a:r>
          </a:p>
        </p:txBody>
      </p:sp>
      <p:pic>
        <p:nvPicPr>
          <p:cNvPr id="9" name="Image 8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03318D95-1009-4E14-A2F6-D52BE7FD33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9" t="18373" r="4616" b="17724"/>
          <a:stretch/>
        </p:blipFill>
        <p:spPr>
          <a:xfrm>
            <a:off x="0" y="0"/>
            <a:ext cx="4199892" cy="43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1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65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 1" descr="Une image contenant herbe, ciel, girafe, extérieur&#10;&#10;Description générée automatiquement">
            <a:extLst>
              <a:ext uri="{FF2B5EF4-FFF2-40B4-BE49-F238E27FC236}">
                <a16:creationId xmlns:a16="http://schemas.microsoft.com/office/drawing/2014/main" id="{9ACBDF93-64CE-4FF5-AAB1-428244A02B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60"/>
          <a:stretch/>
        </p:blipFill>
        <p:spPr>
          <a:xfrm>
            <a:off x="4633432" y="2026393"/>
            <a:ext cx="2859819" cy="280521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128EB6B-C009-4AED-A2E1-6700E33B77D6}"/>
              </a:ext>
            </a:extLst>
          </p:cNvPr>
          <p:cNvSpPr txBox="1"/>
          <p:nvPr/>
        </p:nvSpPr>
        <p:spPr>
          <a:xfrm>
            <a:off x="158841" y="185351"/>
            <a:ext cx="2788212" cy="1569660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3200" b="1" u="sng" dirty="0"/>
              <a:t>J’ai le choix </a:t>
            </a:r>
            <a:r>
              <a:rPr lang="fr-CA" sz="3200" dirty="0"/>
              <a:t>dans tout ce que je fais.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D6AFCD6-70B1-4A46-814E-9AE1A98819A5}"/>
              </a:ext>
            </a:extLst>
          </p:cNvPr>
          <p:cNvSpPr txBox="1"/>
          <p:nvPr/>
        </p:nvSpPr>
        <p:spPr>
          <a:xfrm>
            <a:off x="0" y="4795897"/>
            <a:ext cx="2788212" cy="2062103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3200" dirty="0"/>
              <a:t>Je prends en  compte mes besoins et ceux des autres.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5056460-FD66-43E2-942D-4F6F00532504}"/>
              </a:ext>
            </a:extLst>
          </p:cNvPr>
          <p:cNvSpPr txBox="1"/>
          <p:nvPr/>
        </p:nvSpPr>
        <p:spPr>
          <a:xfrm>
            <a:off x="4453295" y="185351"/>
            <a:ext cx="3285410" cy="1077218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200" dirty="0"/>
              <a:t>Pour moi l’amour est un besoin.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5D0039B-643B-4361-829F-A1AE1F55B0A8}"/>
              </a:ext>
            </a:extLst>
          </p:cNvPr>
          <p:cNvSpPr txBox="1"/>
          <p:nvPr/>
        </p:nvSpPr>
        <p:spPr>
          <a:xfrm>
            <a:off x="3773114" y="4831606"/>
            <a:ext cx="4719692" cy="1569660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200" dirty="0"/>
              <a:t>J’apprends à me baser sur les faits, les émotions et je formule une requête claire.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EDFDF45-321F-4BC4-8B4A-0D6AB198B3DE}"/>
              </a:ext>
            </a:extLst>
          </p:cNvPr>
          <p:cNvSpPr txBox="1"/>
          <p:nvPr/>
        </p:nvSpPr>
        <p:spPr>
          <a:xfrm>
            <a:off x="158841" y="2535229"/>
            <a:ext cx="2461696" cy="1569660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3200" dirty="0"/>
              <a:t>J’évalue à partir du cœur.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F74041D-0C26-4314-84D3-7EC674C59A19}"/>
              </a:ext>
            </a:extLst>
          </p:cNvPr>
          <p:cNvSpPr txBox="1"/>
          <p:nvPr/>
        </p:nvSpPr>
        <p:spPr>
          <a:xfrm>
            <a:off x="9760352" y="185351"/>
            <a:ext cx="2461696" cy="1569660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200" dirty="0"/>
              <a:t>J’ai du pouvoir avec les autres.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C1657E8-0B17-4C94-98D3-B104BBB434C0}"/>
              </a:ext>
            </a:extLst>
          </p:cNvPr>
          <p:cNvSpPr txBox="1"/>
          <p:nvPr/>
        </p:nvSpPr>
        <p:spPr>
          <a:xfrm>
            <a:off x="7406132" y="2570045"/>
            <a:ext cx="2789506" cy="1569660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200" dirty="0"/>
              <a:t>J’apprends à collaborer pour la Vie.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8B1EF7B-78E5-44B4-A09B-D281350BD57D}"/>
              </a:ext>
            </a:extLst>
          </p:cNvPr>
          <p:cNvSpPr txBox="1"/>
          <p:nvPr/>
        </p:nvSpPr>
        <p:spPr>
          <a:xfrm>
            <a:off x="2179194" y="1755011"/>
            <a:ext cx="2789506" cy="1569660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200" dirty="0"/>
              <a:t>J’apprends à répondre dans la joie.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1BD2805-C74B-494D-8136-48DD4228C138}"/>
              </a:ext>
            </a:extLst>
          </p:cNvPr>
          <p:cNvSpPr txBox="1"/>
          <p:nvPr/>
        </p:nvSpPr>
        <p:spPr>
          <a:xfrm>
            <a:off x="9549594" y="5042118"/>
            <a:ext cx="2789506" cy="1077218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200" dirty="0"/>
              <a:t>Je dis « merci ».</a:t>
            </a:r>
          </a:p>
        </p:txBody>
      </p:sp>
    </p:spTree>
    <p:extLst>
      <p:ext uri="{BB962C8B-B14F-4D97-AF65-F5344CB8AC3E}">
        <p14:creationId xmlns:p14="http://schemas.microsoft.com/office/powerpoint/2010/main" val="5331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mammifère, herbe, extérieur, debout&#10;&#10;Description générée automatiquement">
            <a:extLst>
              <a:ext uri="{FF2B5EF4-FFF2-40B4-BE49-F238E27FC236}">
                <a16:creationId xmlns:a16="http://schemas.microsoft.com/office/drawing/2014/main" id="{B66F344C-FB72-4D79-AF6D-9250A05AE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208" y="223024"/>
            <a:ext cx="1397621" cy="1048216"/>
          </a:xfrm>
          <a:prstGeom prst="rect">
            <a:avLst/>
          </a:prstGeom>
        </p:spPr>
      </p:pic>
      <p:pic>
        <p:nvPicPr>
          <p:cNvPr id="11" name="Image 10" descr="Une image contenant herbe, ciel, girafe, extérieur&#10;&#10;Description générée automatiquement">
            <a:extLst>
              <a:ext uri="{FF2B5EF4-FFF2-40B4-BE49-F238E27FC236}">
                <a16:creationId xmlns:a16="http://schemas.microsoft.com/office/drawing/2014/main" id="{4FDC7579-F573-459F-BE73-68BC917494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09"/>
          <a:stretch/>
        </p:blipFill>
        <p:spPr>
          <a:xfrm>
            <a:off x="156117" y="164536"/>
            <a:ext cx="1083402" cy="104821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795E613-3C76-4114-9C30-1D28E164C82E}"/>
              </a:ext>
            </a:extLst>
          </p:cNvPr>
          <p:cNvSpPr txBox="1"/>
          <p:nvPr/>
        </p:nvSpPr>
        <p:spPr>
          <a:xfrm>
            <a:off x="7036610" y="365478"/>
            <a:ext cx="4572000" cy="646331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600" dirty="0"/>
              <a:t>Chacal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351784A-28B7-4A67-9312-7B90864951F4}"/>
              </a:ext>
            </a:extLst>
          </p:cNvPr>
          <p:cNvSpPr txBox="1"/>
          <p:nvPr/>
        </p:nvSpPr>
        <p:spPr>
          <a:xfrm>
            <a:off x="156117" y="423966"/>
            <a:ext cx="4572000" cy="646331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600" dirty="0"/>
              <a:t>Girafe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806F330-1435-40FA-A68A-32F36DA9DDF5}"/>
              </a:ext>
            </a:extLst>
          </p:cNvPr>
          <p:cNvSpPr txBox="1"/>
          <p:nvPr/>
        </p:nvSpPr>
        <p:spPr>
          <a:xfrm>
            <a:off x="278779" y="1747244"/>
            <a:ext cx="5653669" cy="4524315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2400" dirty="0"/>
              <a:t>Je prends la responsabilité de mes choix.</a:t>
            </a:r>
          </a:p>
          <a:p>
            <a:endParaRPr lang="fr-CA" sz="2400" dirty="0"/>
          </a:p>
          <a:p>
            <a:r>
              <a:rPr lang="fr-CA" sz="2400" dirty="0"/>
              <a:t>Je veux favoriser la Vie.</a:t>
            </a:r>
          </a:p>
          <a:p>
            <a:endParaRPr lang="fr-CA" sz="2400" dirty="0"/>
          </a:p>
          <a:p>
            <a:r>
              <a:rPr lang="fr-CA" sz="2400" dirty="0"/>
              <a:t>J’évite la violence.</a:t>
            </a:r>
          </a:p>
          <a:p>
            <a:endParaRPr lang="fr-CA" sz="2400" dirty="0"/>
          </a:p>
          <a:p>
            <a:r>
              <a:rPr lang="fr-CA" sz="2400" dirty="0"/>
              <a:t>Mon énergie est positive.</a:t>
            </a:r>
          </a:p>
          <a:p>
            <a:endParaRPr lang="fr-CA" sz="2400" dirty="0"/>
          </a:p>
          <a:p>
            <a:r>
              <a:rPr lang="fr-CA" sz="2400" dirty="0"/>
              <a:t>Je collabore.</a:t>
            </a:r>
          </a:p>
          <a:p>
            <a:endParaRPr lang="fr-CA" sz="2400" dirty="0"/>
          </a:p>
          <a:p>
            <a:r>
              <a:rPr lang="fr-CA" sz="2400" dirty="0"/>
              <a:t>J’évolue à partir du Cœur.</a:t>
            </a:r>
          </a:p>
          <a:p>
            <a:endParaRPr lang="fr-CA" sz="2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81F23D9-CA93-4803-969E-976059905021}"/>
              </a:ext>
            </a:extLst>
          </p:cNvPr>
          <p:cNvSpPr txBox="1"/>
          <p:nvPr/>
        </p:nvSpPr>
        <p:spPr>
          <a:xfrm>
            <a:off x="6345233" y="1747243"/>
            <a:ext cx="5653669" cy="4893647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2400" dirty="0"/>
              <a:t>Les autres sont responsables de mes choix.</a:t>
            </a:r>
          </a:p>
          <a:p>
            <a:endParaRPr lang="fr-CA" sz="2400" dirty="0"/>
          </a:p>
          <a:p>
            <a:r>
              <a:rPr lang="fr-CA" sz="2400" dirty="0"/>
              <a:t>Je veux ME favoriser.</a:t>
            </a:r>
          </a:p>
          <a:p>
            <a:endParaRPr lang="fr-CA" sz="2400" dirty="0"/>
          </a:p>
          <a:p>
            <a:r>
              <a:rPr lang="fr-CA" sz="2400" dirty="0"/>
              <a:t>Je peux être violent, c’est utile.</a:t>
            </a:r>
          </a:p>
          <a:p>
            <a:endParaRPr lang="fr-CA" sz="2400" dirty="0"/>
          </a:p>
          <a:p>
            <a:r>
              <a:rPr lang="fr-CA" sz="2400" dirty="0"/>
              <a:t>Mon énergie est négative.</a:t>
            </a:r>
          </a:p>
          <a:p>
            <a:endParaRPr lang="fr-CA" sz="2400" dirty="0"/>
          </a:p>
          <a:p>
            <a:r>
              <a:rPr lang="fr-CA" sz="2400" dirty="0"/>
              <a:t>Je domine.</a:t>
            </a:r>
          </a:p>
          <a:p>
            <a:endParaRPr lang="fr-CA" sz="2400" dirty="0"/>
          </a:p>
          <a:p>
            <a:r>
              <a:rPr lang="fr-CA" sz="2400" dirty="0"/>
              <a:t>J’avance avec ma tête.</a:t>
            </a:r>
          </a:p>
          <a:p>
            <a:endParaRPr lang="fr-CA" sz="2400" dirty="0"/>
          </a:p>
          <a:p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2942504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mammifère, herbe, extérieur, debout&#10;&#10;Description générée automatiquement">
            <a:extLst>
              <a:ext uri="{FF2B5EF4-FFF2-40B4-BE49-F238E27FC236}">
                <a16:creationId xmlns:a16="http://schemas.microsoft.com/office/drawing/2014/main" id="{B66F344C-FB72-4D79-AF6D-9250A05AE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208" y="223024"/>
            <a:ext cx="1397621" cy="1048216"/>
          </a:xfrm>
          <a:prstGeom prst="rect">
            <a:avLst/>
          </a:prstGeom>
        </p:spPr>
      </p:pic>
      <p:pic>
        <p:nvPicPr>
          <p:cNvPr id="11" name="Image 10" descr="Une image contenant herbe, ciel, girafe, extérieur&#10;&#10;Description générée automatiquement">
            <a:extLst>
              <a:ext uri="{FF2B5EF4-FFF2-40B4-BE49-F238E27FC236}">
                <a16:creationId xmlns:a16="http://schemas.microsoft.com/office/drawing/2014/main" id="{4FDC7579-F573-459F-BE73-68BC917494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09"/>
          <a:stretch/>
        </p:blipFill>
        <p:spPr>
          <a:xfrm>
            <a:off x="156117" y="164536"/>
            <a:ext cx="1083402" cy="104821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795E613-3C76-4114-9C30-1D28E164C82E}"/>
              </a:ext>
            </a:extLst>
          </p:cNvPr>
          <p:cNvSpPr txBox="1"/>
          <p:nvPr/>
        </p:nvSpPr>
        <p:spPr>
          <a:xfrm>
            <a:off x="7036610" y="365478"/>
            <a:ext cx="4572000" cy="646331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600" dirty="0"/>
              <a:t>Chacal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351784A-28B7-4A67-9312-7B90864951F4}"/>
              </a:ext>
            </a:extLst>
          </p:cNvPr>
          <p:cNvSpPr txBox="1"/>
          <p:nvPr/>
        </p:nvSpPr>
        <p:spPr>
          <a:xfrm>
            <a:off x="156117" y="423966"/>
            <a:ext cx="4572000" cy="646331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600" dirty="0"/>
              <a:t>Girafe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806F330-1435-40FA-A68A-32F36DA9DDF5}"/>
              </a:ext>
            </a:extLst>
          </p:cNvPr>
          <p:cNvSpPr txBox="1"/>
          <p:nvPr/>
        </p:nvSpPr>
        <p:spPr>
          <a:xfrm>
            <a:off x="278779" y="1747244"/>
            <a:ext cx="5653669" cy="3785652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2400" dirty="0"/>
              <a:t>Je communique à partir de mes besoins.</a:t>
            </a:r>
          </a:p>
          <a:p>
            <a:endParaRPr lang="fr-CA" sz="2400" dirty="0"/>
          </a:p>
          <a:p>
            <a:endParaRPr lang="fr-CA" sz="2400" dirty="0"/>
          </a:p>
          <a:p>
            <a:r>
              <a:rPr lang="fr-CA" sz="2400" dirty="0"/>
              <a:t>J’apprends, j’apprends toujours.</a:t>
            </a:r>
          </a:p>
          <a:p>
            <a:endParaRPr lang="fr-CA" sz="2400" dirty="0"/>
          </a:p>
          <a:p>
            <a:r>
              <a:rPr lang="fr-CA" sz="2400" dirty="0"/>
              <a:t>Je demande, je propose, je fais une requête.</a:t>
            </a:r>
          </a:p>
          <a:p>
            <a:endParaRPr lang="fr-CA" sz="2400" dirty="0"/>
          </a:p>
          <a:p>
            <a:endParaRPr lang="fr-CA" sz="2400" dirty="0"/>
          </a:p>
          <a:p>
            <a:r>
              <a:rPr lang="fr-CA" sz="2400" dirty="0"/>
              <a:t>Les requêtes de la Girafe risque d’avoir des réponses POSITIVES.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81F23D9-CA93-4803-969E-976059905021}"/>
              </a:ext>
            </a:extLst>
          </p:cNvPr>
          <p:cNvSpPr txBox="1"/>
          <p:nvPr/>
        </p:nvSpPr>
        <p:spPr>
          <a:xfrm>
            <a:off x="6259555" y="1747244"/>
            <a:ext cx="5783952" cy="4893647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2400" dirty="0"/>
              <a:t>Je communique pour attaquer ou me défendre.</a:t>
            </a:r>
          </a:p>
          <a:p>
            <a:endParaRPr lang="fr-CA" sz="2400" dirty="0"/>
          </a:p>
          <a:p>
            <a:r>
              <a:rPr lang="fr-CA" sz="2400" dirty="0"/>
              <a:t>Au jeu de « Qui a raison? », J’AI RAISON.</a:t>
            </a:r>
          </a:p>
          <a:p>
            <a:endParaRPr lang="fr-CA" sz="2400" dirty="0"/>
          </a:p>
          <a:p>
            <a:r>
              <a:rPr lang="fr-CA" sz="2400" dirty="0"/>
              <a:t>Je critique, je juge et j’exige.</a:t>
            </a:r>
          </a:p>
          <a:p>
            <a:endParaRPr lang="fr-CA" sz="2400" dirty="0"/>
          </a:p>
          <a:p>
            <a:endParaRPr lang="fr-CA" sz="2400" dirty="0"/>
          </a:p>
          <a:p>
            <a:r>
              <a:rPr lang="fr-CA" sz="2400" dirty="0"/>
              <a:t>Les exigences du Chacal risque d’avoir des réponses NÉGATIVES.</a:t>
            </a:r>
          </a:p>
          <a:p>
            <a:endParaRPr lang="fr-CA" sz="2400" dirty="0"/>
          </a:p>
          <a:p>
            <a:r>
              <a:rPr lang="fr-CA" sz="2400" dirty="0"/>
              <a:t>Si elles sont positives, il faudra payer un jour ou l’autre.</a:t>
            </a:r>
          </a:p>
        </p:txBody>
      </p:sp>
    </p:spTree>
    <p:extLst>
      <p:ext uri="{BB962C8B-B14F-4D97-AF65-F5344CB8AC3E}">
        <p14:creationId xmlns:p14="http://schemas.microsoft.com/office/powerpoint/2010/main" val="3049912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mammifère, herbe, extérieur, debout&#10;&#10;Description générée automatiquement">
            <a:extLst>
              <a:ext uri="{FF2B5EF4-FFF2-40B4-BE49-F238E27FC236}">
                <a16:creationId xmlns:a16="http://schemas.microsoft.com/office/drawing/2014/main" id="{B66F344C-FB72-4D79-AF6D-9250A05AE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208" y="223024"/>
            <a:ext cx="1397621" cy="1048216"/>
          </a:xfrm>
          <a:prstGeom prst="rect">
            <a:avLst/>
          </a:prstGeom>
        </p:spPr>
      </p:pic>
      <p:pic>
        <p:nvPicPr>
          <p:cNvPr id="11" name="Image 10" descr="Une image contenant herbe, ciel, girafe, extérieur&#10;&#10;Description générée automatiquement">
            <a:extLst>
              <a:ext uri="{FF2B5EF4-FFF2-40B4-BE49-F238E27FC236}">
                <a16:creationId xmlns:a16="http://schemas.microsoft.com/office/drawing/2014/main" id="{4FDC7579-F573-459F-BE73-68BC917494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09"/>
          <a:stretch/>
        </p:blipFill>
        <p:spPr>
          <a:xfrm>
            <a:off x="156117" y="164536"/>
            <a:ext cx="1083402" cy="104821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795E613-3C76-4114-9C30-1D28E164C82E}"/>
              </a:ext>
            </a:extLst>
          </p:cNvPr>
          <p:cNvSpPr txBox="1"/>
          <p:nvPr/>
        </p:nvSpPr>
        <p:spPr>
          <a:xfrm>
            <a:off x="7036610" y="365478"/>
            <a:ext cx="4572000" cy="646331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600" dirty="0"/>
              <a:t>Chacal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351784A-28B7-4A67-9312-7B90864951F4}"/>
              </a:ext>
            </a:extLst>
          </p:cNvPr>
          <p:cNvSpPr txBox="1"/>
          <p:nvPr/>
        </p:nvSpPr>
        <p:spPr>
          <a:xfrm>
            <a:off x="156117" y="423966"/>
            <a:ext cx="4572000" cy="646331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600" dirty="0"/>
              <a:t>Girafe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806F330-1435-40FA-A68A-32F36DA9DDF5}"/>
              </a:ext>
            </a:extLst>
          </p:cNvPr>
          <p:cNvSpPr txBox="1"/>
          <p:nvPr/>
        </p:nvSpPr>
        <p:spPr>
          <a:xfrm>
            <a:off x="278779" y="1747244"/>
            <a:ext cx="5817221" cy="3046988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2400" dirty="0"/>
              <a:t>Je suis attentif à mes émotions.</a:t>
            </a:r>
          </a:p>
          <a:p>
            <a:endParaRPr lang="fr-CA" sz="2400" dirty="0"/>
          </a:p>
          <a:p>
            <a:r>
              <a:rPr lang="fr-CA" sz="2400" dirty="0"/>
              <a:t>Je sens.</a:t>
            </a:r>
          </a:p>
          <a:p>
            <a:endParaRPr lang="fr-CA" sz="2400" dirty="0"/>
          </a:p>
          <a:p>
            <a:r>
              <a:rPr lang="fr-CA" sz="2400" dirty="0"/>
              <a:t>Le Chacal: quelqu’un qui souffre parce qu’il n’a pas trouvé la réponse à un de ses besoins.</a:t>
            </a:r>
          </a:p>
          <a:p>
            <a:endParaRPr lang="fr-CA" sz="2400" dirty="0"/>
          </a:p>
          <a:p>
            <a:r>
              <a:rPr lang="fr-CA" sz="2400" dirty="0"/>
              <a:t>J’ai du pouvoir AVEC les autres.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81F23D9-CA93-4803-969E-976059905021}"/>
              </a:ext>
            </a:extLst>
          </p:cNvPr>
          <p:cNvSpPr txBox="1"/>
          <p:nvPr/>
        </p:nvSpPr>
        <p:spPr>
          <a:xfrm>
            <a:off x="6345233" y="1747243"/>
            <a:ext cx="5653669" cy="4893647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2400" dirty="0"/>
              <a:t>Je suis souvent couper de mes émotions.</a:t>
            </a:r>
          </a:p>
          <a:p>
            <a:endParaRPr lang="fr-CA" sz="2400" dirty="0"/>
          </a:p>
          <a:p>
            <a:r>
              <a:rPr lang="fr-CA" sz="2400" dirty="0"/>
              <a:t>Je pense.</a:t>
            </a:r>
          </a:p>
          <a:p>
            <a:endParaRPr lang="fr-CA" sz="2400" dirty="0"/>
          </a:p>
          <a:p>
            <a:r>
              <a:rPr lang="fr-CA" sz="2400" dirty="0"/>
              <a:t>La Girafe: faible et inutile.</a:t>
            </a:r>
          </a:p>
          <a:p>
            <a:endParaRPr lang="fr-CA" sz="2400" dirty="0"/>
          </a:p>
          <a:p>
            <a:endParaRPr lang="fr-CA" sz="2400" dirty="0"/>
          </a:p>
          <a:p>
            <a:r>
              <a:rPr lang="fr-CA" sz="2400" dirty="0"/>
              <a:t>J’ai du pouvoir SUR les autres.</a:t>
            </a:r>
          </a:p>
          <a:p>
            <a:endParaRPr lang="fr-CA" sz="2400" dirty="0"/>
          </a:p>
          <a:p>
            <a:r>
              <a:rPr lang="fr-CA" sz="2400" dirty="0"/>
              <a:t>Je fais des reproches.</a:t>
            </a:r>
          </a:p>
          <a:p>
            <a:r>
              <a:rPr lang="fr-CA" sz="2400" dirty="0"/>
              <a:t>Je suis sur la défensive, je me ferme.</a:t>
            </a:r>
          </a:p>
          <a:p>
            <a:r>
              <a:rPr lang="fr-CA" sz="2400" dirty="0"/>
              <a:t>J’ai du pouvoir SUR les autres.</a:t>
            </a:r>
          </a:p>
          <a:p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360659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mammifère, herbe, extérieur, debout&#10;&#10;Description générée automatiquement">
            <a:extLst>
              <a:ext uri="{FF2B5EF4-FFF2-40B4-BE49-F238E27FC236}">
                <a16:creationId xmlns:a16="http://schemas.microsoft.com/office/drawing/2014/main" id="{B66F344C-FB72-4D79-AF6D-9250A05AE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208" y="223024"/>
            <a:ext cx="1397621" cy="1048216"/>
          </a:xfrm>
          <a:prstGeom prst="rect">
            <a:avLst/>
          </a:prstGeom>
        </p:spPr>
      </p:pic>
      <p:pic>
        <p:nvPicPr>
          <p:cNvPr id="11" name="Image 10" descr="Une image contenant herbe, ciel, girafe, extérieur&#10;&#10;Description générée automatiquement">
            <a:extLst>
              <a:ext uri="{FF2B5EF4-FFF2-40B4-BE49-F238E27FC236}">
                <a16:creationId xmlns:a16="http://schemas.microsoft.com/office/drawing/2014/main" id="{4FDC7579-F573-459F-BE73-68BC917494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09"/>
          <a:stretch/>
        </p:blipFill>
        <p:spPr>
          <a:xfrm>
            <a:off x="156117" y="164536"/>
            <a:ext cx="1083402" cy="104821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795E613-3C76-4114-9C30-1D28E164C82E}"/>
              </a:ext>
            </a:extLst>
          </p:cNvPr>
          <p:cNvSpPr txBox="1"/>
          <p:nvPr/>
        </p:nvSpPr>
        <p:spPr>
          <a:xfrm>
            <a:off x="7036610" y="365478"/>
            <a:ext cx="4572000" cy="646331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600" dirty="0"/>
              <a:t>Chacal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351784A-28B7-4A67-9312-7B90864951F4}"/>
              </a:ext>
            </a:extLst>
          </p:cNvPr>
          <p:cNvSpPr txBox="1"/>
          <p:nvPr/>
        </p:nvSpPr>
        <p:spPr>
          <a:xfrm>
            <a:off x="156117" y="423966"/>
            <a:ext cx="4572000" cy="646331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600" dirty="0"/>
              <a:t>Girafe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806F330-1435-40FA-A68A-32F36DA9DDF5}"/>
              </a:ext>
            </a:extLst>
          </p:cNvPr>
          <p:cNvSpPr txBox="1"/>
          <p:nvPr/>
        </p:nvSpPr>
        <p:spPr>
          <a:xfrm>
            <a:off x="278779" y="1747244"/>
            <a:ext cx="5817221" cy="461665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2400" b="1" dirty="0"/>
              <a:t>Pour moi, les mots sont des …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81F23D9-CA93-4803-969E-976059905021}"/>
              </a:ext>
            </a:extLst>
          </p:cNvPr>
          <p:cNvSpPr txBox="1"/>
          <p:nvPr/>
        </p:nvSpPr>
        <p:spPr>
          <a:xfrm>
            <a:off x="6345233" y="1747243"/>
            <a:ext cx="5653669" cy="461665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2400" b="1" dirty="0"/>
              <a:t>Pour moi, les mots sont des…</a:t>
            </a:r>
          </a:p>
        </p:txBody>
      </p:sp>
      <p:pic>
        <p:nvPicPr>
          <p:cNvPr id="3" name="Image 2" descr="Une image contenant intérieur, fenêtre, mur, plafond&#10;&#10;Description générée automatiquement">
            <a:extLst>
              <a:ext uri="{FF2B5EF4-FFF2-40B4-BE49-F238E27FC236}">
                <a16:creationId xmlns:a16="http://schemas.microsoft.com/office/drawing/2014/main" id="{BF09C32D-96FE-4226-BB6B-1E1743DD8E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5" t="16477" r="14470" b="2357"/>
          <a:stretch/>
        </p:blipFill>
        <p:spPr>
          <a:xfrm>
            <a:off x="278779" y="2540168"/>
            <a:ext cx="4884234" cy="3448037"/>
          </a:xfrm>
          <a:prstGeom prst="rect">
            <a:avLst/>
          </a:prstGeom>
        </p:spPr>
      </p:pic>
      <p:pic>
        <p:nvPicPr>
          <p:cNvPr id="13" name="Image 12" descr="Une image contenant terrain, extérieur, passage, scène&#10;&#10;Description générée automatiquement">
            <a:extLst>
              <a:ext uri="{FF2B5EF4-FFF2-40B4-BE49-F238E27FC236}">
                <a16:creationId xmlns:a16="http://schemas.microsoft.com/office/drawing/2014/main" id="{E78BC5DB-D4BF-48E4-9769-2D0DC0A798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886" y="2540168"/>
            <a:ext cx="5392623" cy="345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17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mammifère, herbe, extérieur, debout&#10;&#10;Description générée automatiquement">
            <a:extLst>
              <a:ext uri="{FF2B5EF4-FFF2-40B4-BE49-F238E27FC236}">
                <a16:creationId xmlns:a16="http://schemas.microsoft.com/office/drawing/2014/main" id="{B66F344C-FB72-4D79-AF6D-9250A05AE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208" y="223024"/>
            <a:ext cx="1397621" cy="1048216"/>
          </a:xfrm>
          <a:prstGeom prst="rect">
            <a:avLst/>
          </a:prstGeom>
        </p:spPr>
      </p:pic>
      <p:pic>
        <p:nvPicPr>
          <p:cNvPr id="11" name="Image 10" descr="Une image contenant herbe, ciel, girafe, extérieur&#10;&#10;Description générée automatiquement">
            <a:extLst>
              <a:ext uri="{FF2B5EF4-FFF2-40B4-BE49-F238E27FC236}">
                <a16:creationId xmlns:a16="http://schemas.microsoft.com/office/drawing/2014/main" id="{4FDC7579-F573-459F-BE73-68BC917494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09"/>
          <a:stretch/>
        </p:blipFill>
        <p:spPr>
          <a:xfrm>
            <a:off x="156117" y="164536"/>
            <a:ext cx="1083402" cy="104821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795E613-3C76-4114-9C30-1D28E164C82E}"/>
              </a:ext>
            </a:extLst>
          </p:cNvPr>
          <p:cNvSpPr txBox="1"/>
          <p:nvPr/>
        </p:nvSpPr>
        <p:spPr>
          <a:xfrm>
            <a:off x="7036610" y="365478"/>
            <a:ext cx="4572000" cy="646331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600" dirty="0"/>
              <a:t>Chacal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351784A-28B7-4A67-9312-7B90864951F4}"/>
              </a:ext>
            </a:extLst>
          </p:cNvPr>
          <p:cNvSpPr txBox="1"/>
          <p:nvPr/>
        </p:nvSpPr>
        <p:spPr>
          <a:xfrm>
            <a:off x="156117" y="423966"/>
            <a:ext cx="4572000" cy="646331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600" dirty="0"/>
              <a:t>Girafe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806F330-1435-40FA-A68A-32F36DA9DDF5}"/>
              </a:ext>
            </a:extLst>
          </p:cNvPr>
          <p:cNvSpPr txBox="1"/>
          <p:nvPr/>
        </p:nvSpPr>
        <p:spPr>
          <a:xfrm>
            <a:off x="156117" y="1212752"/>
            <a:ext cx="5999358" cy="4154984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2400" dirty="0"/>
              <a:t>Je me sens tellement condamné par tes mots,</a:t>
            </a:r>
          </a:p>
          <a:p>
            <a:r>
              <a:rPr lang="fr-CA" sz="2400" dirty="0"/>
              <a:t>Je me sens tellement jugé et rejeté…</a:t>
            </a:r>
          </a:p>
          <a:p>
            <a:r>
              <a:rPr lang="fr-CA" sz="2400" dirty="0"/>
              <a:t>J’aimerais savoir, avant de réagir,</a:t>
            </a:r>
          </a:p>
          <a:p>
            <a:r>
              <a:rPr lang="fr-CA" sz="2400" dirty="0"/>
              <a:t>Si c’est bien ça que tu voulais me dire.</a:t>
            </a:r>
          </a:p>
          <a:p>
            <a:endParaRPr lang="fr-CA" sz="2400" dirty="0"/>
          </a:p>
          <a:p>
            <a:r>
              <a:rPr lang="fr-CA" sz="2400" dirty="0"/>
              <a:t>Avant d’enlever mes défenses,</a:t>
            </a:r>
          </a:p>
          <a:p>
            <a:r>
              <a:rPr lang="fr-CA" sz="2400" dirty="0"/>
              <a:t>Avant que ma douleur ne parle,</a:t>
            </a:r>
          </a:p>
          <a:p>
            <a:r>
              <a:rPr lang="fr-CA" sz="2400" dirty="0"/>
              <a:t>Que ma peur ne crie,</a:t>
            </a:r>
          </a:p>
          <a:p>
            <a:r>
              <a:rPr lang="fr-CA" sz="2400" dirty="0"/>
              <a:t>Avant de construire des murs de mots,</a:t>
            </a:r>
          </a:p>
          <a:p>
            <a:r>
              <a:rPr lang="fr-CA" sz="2400" dirty="0"/>
              <a:t>Dis-moi si j’ai bien compris. (2x)</a:t>
            </a:r>
          </a:p>
          <a:p>
            <a:endParaRPr lang="fr-CA" sz="24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0BB390E-F415-47D5-93A1-DC4940E953BD}"/>
              </a:ext>
            </a:extLst>
          </p:cNvPr>
          <p:cNvSpPr txBox="1"/>
          <p:nvPr/>
        </p:nvSpPr>
        <p:spPr>
          <a:xfrm>
            <a:off x="6155475" y="1212752"/>
            <a:ext cx="5999358" cy="4154984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2400" dirty="0"/>
              <a:t>Il y a des choses que je dois dire,</a:t>
            </a:r>
          </a:p>
          <a:p>
            <a:r>
              <a:rPr lang="fr-CA" sz="2400" dirty="0"/>
              <a:t>Des choses importantes pour moi.</a:t>
            </a:r>
          </a:p>
          <a:p>
            <a:r>
              <a:rPr lang="fr-CA" sz="2400" dirty="0"/>
              <a:t>Même si mes mots ne sont pas toujours clairs,</a:t>
            </a:r>
          </a:p>
          <a:p>
            <a:r>
              <a:rPr lang="fr-CA" sz="2400" dirty="0"/>
              <a:t>M’aideras-tu à ne pas entrer en guerre.</a:t>
            </a:r>
          </a:p>
          <a:p>
            <a:endParaRPr lang="fr-CA" sz="2400" dirty="0"/>
          </a:p>
          <a:p>
            <a:r>
              <a:rPr lang="fr-CA" sz="2400" dirty="0"/>
              <a:t>Si j’ai l’air de te rabaisser,</a:t>
            </a:r>
          </a:p>
          <a:p>
            <a:r>
              <a:rPr lang="fr-CA" sz="2400" dirty="0"/>
              <a:t>Si tu penses que pour moi</a:t>
            </a:r>
          </a:p>
          <a:p>
            <a:r>
              <a:rPr lang="fr-CA" sz="2400" dirty="0"/>
              <a:t>Tu n’a pas d’importance,</a:t>
            </a:r>
          </a:p>
          <a:p>
            <a:r>
              <a:rPr lang="fr-CA" sz="2400" dirty="0"/>
              <a:t>Essaies de voir à travers mes mots</a:t>
            </a:r>
          </a:p>
          <a:p>
            <a:r>
              <a:rPr lang="fr-CA" sz="2400" dirty="0"/>
              <a:t>Les sentiments que l’on partage. (2x)</a:t>
            </a:r>
          </a:p>
          <a:p>
            <a:endParaRPr lang="fr-CA" sz="24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4853F08-07BA-4159-AC77-3BFD7231363A}"/>
              </a:ext>
            </a:extLst>
          </p:cNvPr>
          <p:cNvSpPr txBox="1"/>
          <p:nvPr/>
        </p:nvSpPr>
        <p:spPr>
          <a:xfrm>
            <a:off x="2784088" y="5084736"/>
            <a:ext cx="7107044" cy="2185214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2800" b="1" dirty="0"/>
              <a:t>Les mots sont des murs ou des fenêtres,</a:t>
            </a:r>
          </a:p>
          <a:p>
            <a:r>
              <a:rPr lang="fr-CA" sz="2800" b="1" dirty="0"/>
              <a:t>Ils nous condamnent ou ils nous libèrent.</a:t>
            </a:r>
          </a:p>
          <a:p>
            <a:r>
              <a:rPr lang="fr-CA" sz="2800" b="1" dirty="0"/>
              <a:t>Lorsque je parle, lorsque j’écoute</a:t>
            </a:r>
          </a:p>
          <a:p>
            <a:r>
              <a:rPr lang="fr-CA" sz="2800" b="1" dirty="0"/>
              <a:t>Qu’à travers moi brille une lumière.</a:t>
            </a:r>
          </a:p>
          <a:p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3025762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DE2383D-6CB2-48CD-8DFC-9CB44E8D2843}"/>
              </a:ext>
            </a:extLst>
          </p:cNvPr>
          <p:cNvSpPr txBox="1"/>
          <p:nvPr/>
        </p:nvSpPr>
        <p:spPr>
          <a:xfrm>
            <a:off x="5340062" y="654527"/>
            <a:ext cx="4473526" cy="830997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4800" u="sng" dirty="0"/>
              <a:t>Le don naturel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FD82077-F185-4736-8BB1-854FB889C2ED}"/>
              </a:ext>
            </a:extLst>
          </p:cNvPr>
          <p:cNvSpPr txBox="1"/>
          <p:nvPr/>
        </p:nvSpPr>
        <p:spPr>
          <a:xfrm>
            <a:off x="3063240" y="3312866"/>
            <a:ext cx="8126435" cy="1323439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4000" dirty="0"/>
              <a:t>Énergie positive qui crée</a:t>
            </a:r>
          </a:p>
          <a:p>
            <a:pPr algn="ctr"/>
            <a:r>
              <a:rPr lang="fr-CA" sz="4000" dirty="0"/>
              <a:t>et garde en santé.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93DEAF5-47E5-483C-9A31-7CFB90074870}"/>
              </a:ext>
            </a:extLst>
          </p:cNvPr>
          <p:cNvSpPr txBox="1"/>
          <p:nvPr/>
        </p:nvSpPr>
        <p:spPr>
          <a:xfrm>
            <a:off x="4033222" y="1673446"/>
            <a:ext cx="6693876" cy="1323439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4000" dirty="0"/>
              <a:t>C’est rendre la vie merveilleuse</a:t>
            </a:r>
          </a:p>
          <a:p>
            <a:pPr algn="ctr"/>
            <a:r>
              <a:rPr lang="fr-CA" sz="4000" dirty="0"/>
              <a:t>à chaque moment = la joie.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B4E0675-065C-4957-8BD0-5661963AC9AC}"/>
              </a:ext>
            </a:extLst>
          </p:cNvPr>
          <p:cNvSpPr txBox="1"/>
          <p:nvPr/>
        </p:nvSpPr>
        <p:spPr>
          <a:xfrm>
            <a:off x="2405576" y="4919008"/>
            <a:ext cx="9441762" cy="1938992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4000" dirty="0"/>
              <a:t>C’est la joie de donner et de recevoir.</a:t>
            </a:r>
          </a:p>
          <a:p>
            <a:pPr algn="ctr"/>
            <a:r>
              <a:rPr lang="fr-CA" sz="4000" dirty="0"/>
              <a:t>C’est apprendre à répondre à nos besoins.</a:t>
            </a:r>
          </a:p>
          <a:p>
            <a:pPr algn="ctr"/>
            <a:r>
              <a:rPr lang="fr-CA" sz="4000" dirty="0"/>
              <a:t>C’est découvrir le pouvoir d’être ensemble.</a:t>
            </a:r>
          </a:p>
        </p:txBody>
      </p:sp>
      <p:pic>
        <p:nvPicPr>
          <p:cNvPr id="8" name="Image 7" descr="Une image contenant intérieur, plancher, bébé, bambin&#10;&#10;Description générée automatiquement">
            <a:extLst>
              <a:ext uri="{FF2B5EF4-FFF2-40B4-BE49-F238E27FC236}">
                <a16:creationId xmlns:a16="http://schemas.microsoft.com/office/drawing/2014/main" id="{C8E2A254-402C-4A0A-AB2A-F10F69034B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t="32520" r="6350"/>
          <a:stretch/>
        </p:blipFill>
        <p:spPr>
          <a:xfrm>
            <a:off x="305199" y="258131"/>
            <a:ext cx="3299525" cy="362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1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B02A16F-0894-4926-9DD2-960F81C0911C}"/>
              </a:ext>
            </a:extLst>
          </p:cNvPr>
          <p:cNvSpPr txBox="1"/>
          <p:nvPr/>
        </p:nvSpPr>
        <p:spPr>
          <a:xfrm>
            <a:off x="112542" y="604651"/>
            <a:ext cx="12365501" cy="830997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4800" u="sng" dirty="0"/>
              <a:t>L’être humain  sait faire seulement deux choses: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5B39ACC-BA06-4AC6-933D-99F5584482FD}"/>
              </a:ext>
            </a:extLst>
          </p:cNvPr>
          <p:cNvSpPr txBox="1"/>
          <p:nvPr/>
        </p:nvSpPr>
        <p:spPr>
          <a:xfrm>
            <a:off x="112542" y="2040149"/>
            <a:ext cx="3430758" cy="954107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2800" dirty="0"/>
              <a:t>La Vie s’exprime à travers mes besoins.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E881C39-918F-477B-BD3E-CAFAC1C84094}"/>
              </a:ext>
            </a:extLst>
          </p:cNvPr>
          <p:cNvSpPr txBox="1"/>
          <p:nvPr/>
        </p:nvSpPr>
        <p:spPr>
          <a:xfrm>
            <a:off x="637736" y="4340798"/>
            <a:ext cx="11099408" cy="1938992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4000" dirty="0"/>
              <a:t>Je cherche toujours à répondre à mes besoins,</a:t>
            </a:r>
          </a:p>
          <a:p>
            <a:pPr algn="ctr"/>
            <a:r>
              <a:rPr lang="fr-CA" sz="4000" dirty="0"/>
              <a:t> alors je demande. </a:t>
            </a:r>
          </a:p>
          <a:p>
            <a:pPr algn="ctr"/>
            <a:r>
              <a:rPr lang="fr-CA" sz="4000" dirty="0"/>
              <a:t>Quand c’est bien fait, c’est avec un s’il-vous-plaît.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7BC3724-CB20-454B-9B84-80B0A43CB280}"/>
              </a:ext>
            </a:extLst>
          </p:cNvPr>
          <p:cNvSpPr txBox="1"/>
          <p:nvPr/>
        </p:nvSpPr>
        <p:spPr>
          <a:xfrm>
            <a:off x="8619977" y="1824704"/>
            <a:ext cx="3116581" cy="1384995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800" dirty="0"/>
              <a:t>Et lorsque j’ai une réponse, je sais dire merci.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A4D41C1-75CF-4A80-990D-6F092CCA6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435648"/>
            <a:ext cx="47625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5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06BF2C8-7DD7-497B-B727-0CAB7F45811E}"/>
              </a:ext>
            </a:extLst>
          </p:cNvPr>
          <p:cNvSpPr txBox="1"/>
          <p:nvPr/>
        </p:nvSpPr>
        <p:spPr>
          <a:xfrm>
            <a:off x="2158219" y="521314"/>
            <a:ext cx="9038491" cy="830997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4800" u="sng" dirty="0"/>
              <a:t>Une autre vision de l’être humain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86F7029-F95D-46CF-8496-E2D2B0A1C7BB}"/>
              </a:ext>
            </a:extLst>
          </p:cNvPr>
          <p:cNvSpPr txBox="1"/>
          <p:nvPr/>
        </p:nvSpPr>
        <p:spPr>
          <a:xfrm>
            <a:off x="516216" y="3643642"/>
            <a:ext cx="8126435" cy="1323439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4000" dirty="0"/>
              <a:t>L’autre est perçu comme MALFAISANT,</a:t>
            </a:r>
          </a:p>
          <a:p>
            <a:pPr algn="ctr"/>
            <a:r>
              <a:rPr lang="fr-CA" sz="4000" dirty="0"/>
              <a:t>comme un ENNEMI.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7710E93-FE43-4E56-A05A-63D533422681}"/>
              </a:ext>
            </a:extLst>
          </p:cNvPr>
          <p:cNvSpPr txBox="1"/>
          <p:nvPr/>
        </p:nvSpPr>
        <p:spPr>
          <a:xfrm>
            <a:off x="2792396" y="5982743"/>
            <a:ext cx="3598983" cy="707886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4000" b="1" dirty="0"/>
              <a:t>Qui a raison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3FB38E8-AC0C-4D16-8E78-8B041145D268}"/>
              </a:ext>
            </a:extLst>
          </p:cNvPr>
          <p:cNvSpPr txBox="1"/>
          <p:nvPr/>
        </p:nvSpPr>
        <p:spPr>
          <a:xfrm>
            <a:off x="635391" y="1999103"/>
            <a:ext cx="7650479" cy="1323439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4000" dirty="0"/>
              <a:t>Dans un monde de consommation,</a:t>
            </a:r>
          </a:p>
          <a:p>
            <a:r>
              <a:rPr lang="fr-CA" sz="4000" dirty="0"/>
              <a:t>Dans un monde de compétition: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61726EA-1879-4D89-9B6D-36376E445299}"/>
              </a:ext>
            </a:extLst>
          </p:cNvPr>
          <p:cNvSpPr txBox="1"/>
          <p:nvPr/>
        </p:nvSpPr>
        <p:spPr>
          <a:xfrm>
            <a:off x="1616424" y="5274857"/>
            <a:ext cx="6254261" cy="707886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4000" dirty="0"/>
              <a:t>On joue à un nouveau jeu: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A7292A9-A791-4AD6-8DA3-ACF716D60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88" b="93970" l="10000" r="90000">
                        <a14:foregroundMark x1="47045" y1="90285" x2="39545" y2="94137"/>
                        <a14:foregroundMark x1="60227" y1="92127" x2="64545" y2="94137"/>
                        <a14:foregroundMark x1="49318" y1="11893" x2="47273" y2="8208"/>
                        <a14:foregroundMark x1="49318" y1="5863" x2="45682" y2="4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183" y="235929"/>
            <a:ext cx="4891043" cy="663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7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DDF56C8-7F2D-4C9C-85E6-9CD9AF3A39FA}"/>
              </a:ext>
            </a:extLst>
          </p:cNvPr>
          <p:cNvSpPr txBox="1"/>
          <p:nvPr/>
        </p:nvSpPr>
        <p:spPr>
          <a:xfrm>
            <a:off x="4726745" y="602902"/>
            <a:ext cx="3545057" cy="830997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4800" u="sng" dirty="0"/>
              <a:t>Qui a raison?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C6763AB-CDB2-434A-8577-63D9ECA4AA33}"/>
              </a:ext>
            </a:extLst>
          </p:cNvPr>
          <p:cNvSpPr txBox="1"/>
          <p:nvPr/>
        </p:nvSpPr>
        <p:spPr>
          <a:xfrm>
            <a:off x="2750234" y="2590808"/>
            <a:ext cx="8126435" cy="707886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4000" dirty="0"/>
              <a:t>Je vais agir par peur de la punition.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2A5B7AC-DEA6-4494-A23E-5DEFE3A30E30}"/>
              </a:ext>
            </a:extLst>
          </p:cNvPr>
          <p:cNvSpPr txBox="1"/>
          <p:nvPr/>
        </p:nvSpPr>
        <p:spPr>
          <a:xfrm>
            <a:off x="1514415" y="3974345"/>
            <a:ext cx="9969716" cy="707886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4000" dirty="0"/>
              <a:t>Si j’ai raison =  gagner  =  bon  = récompense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F98C9A6-1445-4D7E-AAFC-1EBCA25E23A5}"/>
              </a:ext>
            </a:extLst>
          </p:cNvPr>
          <p:cNvSpPr txBox="1"/>
          <p:nvPr/>
        </p:nvSpPr>
        <p:spPr>
          <a:xfrm>
            <a:off x="2750234" y="5534561"/>
            <a:ext cx="7718475" cy="1323439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/>
              <a:t>Je réponds aux besoins d’un autre, sans joie et sans plaisir.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19E4D7B-1AD9-4302-B554-8B9F23E7FB76}"/>
              </a:ext>
            </a:extLst>
          </p:cNvPr>
          <p:cNvSpPr txBox="1"/>
          <p:nvPr/>
        </p:nvSpPr>
        <p:spPr>
          <a:xfrm>
            <a:off x="1982528" y="1730360"/>
            <a:ext cx="8932126" cy="707886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4000" dirty="0"/>
              <a:t>Si j’ai tort  =  perdre  = mauvais =  punition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8477D80-33F2-4400-BFD4-C87B8044DC38}"/>
              </a:ext>
            </a:extLst>
          </p:cNvPr>
          <p:cNvSpPr txBox="1"/>
          <p:nvPr/>
        </p:nvSpPr>
        <p:spPr>
          <a:xfrm>
            <a:off x="2325858" y="4714466"/>
            <a:ext cx="8550811" cy="707886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4000" dirty="0"/>
              <a:t>Je vais agir pour obtenir la récompense.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72ECF45-6059-46BE-A172-83D17E9CA3BB}"/>
              </a:ext>
            </a:extLst>
          </p:cNvPr>
          <p:cNvSpPr txBox="1"/>
          <p:nvPr/>
        </p:nvSpPr>
        <p:spPr>
          <a:xfrm rot="19924580">
            <a:off x="487580" y="1018113"/>
            <a:ext cx="2892085" cy="707886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4000" dirty="0">
                <a:solidFill>
                  <a:schemeClr val="bg1"/>
                </a:solidFill>
                <a:highlight>
                  <a:srgbClr val="FF0000"/>
                </a:highlight>
              </a:rPr>
              <a:t>On va juger.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36471BB-15D8-4192-9CCA-164EF69E11C5}"/>
              </a:ext>
            </a:extLst>
          </p:cNvPr>
          <p:cNvSpPr txBox="1"/>
          <p:nvPr/>
        </p:nvSpPr>
        <p:spPr>
          <a:xfrm rot="1518746">
            <a:off x="8665638" y="1068640"/>
            <a:ext cx="2892085" cy="1323439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4000" dirty="0">
                <a:solidFill>
                  <a:schemeClr val="bg1"/>
                </a:solidFill>
                <a:highlight>
                  <a:srgbClr val="FF0000"/>
                </a:highlight>
              </a:rPr>
              <a:t>On va condamner.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857B4ED-B6A6-4110-B709-7D51B9A4CDF2}"/>
              </a:ext>
            </a:extLst>
          </p:cNvPr>
          <p:cNvSpPr txBox="1"/>
          <p:nvPr/>
        </p:nvSpPr>
        <p:spPr>
          <a:xfrm rot="19924580">
            <a:off x="161566" y="3311518"/>
            <a:ext cx="2892085" cy="1323439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4000" dirty="0">
                <a:solidFill>
                  <a:schemeClr val="bg1"/>
                </a:solidFill>
                <a:highlight>
                  <a:srgbClr val="FF0000"/>
                </a:highlight>
              </a:rPr>
              <a:t>On va manipuler.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7C62993-3AB3-4819-9D38-CAE3828AB29B}"/>
              </a:ext>
            </a:extLst>
          </p:cNvPr>
          <p:cNvSpPr txBox="1"/>
          <p:nvPr/>
        </p:nvSpPr>
        <p:spPr>
          <a:xfrm rot="2181934">
            <a:off x="8509248" y="4020511"/>
            <a:ext cx="2892085" cy="1323439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4000" dirty="0">
                <a:solidFill>
                  <a:schemeClr val="bg1"/>
                </a:solidFill>
                <a:highlight>
                  <a:srgbClr val="FF0000"/>
                </a:highlight>
              </a:rPr>
              <a:t>On va culpabiliser.</a:t>
            </a:r>
          </a:p>
        </p:txBody>
      </p:sp>
    </p:spTree>
    <p:extLst>
      <p:ext uri="{BB962C8B-B14F-4D97-AF65-F5344CB8AC3E}">
        <p14:creationId xmlns:p14="http://schemas.microsoft.com/office/powerpoint/2010/main" val="87445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F4853FC-B6AC-42DC-9CB0-FBF644DED18B}"/>
              </a:ext>
            </a:extLst>
          </p:cNvPr>
          <p:cNvSpPr txBox="1"/>
          <p:nvPr/>
        </p:nvSpPr>
        <p:spPr>
          <a:xfrm>
            <a:off x="6096000" y="300033"/>
            <a:ext cx="5781820" cy="830997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4800" u="sng" dirty="0"/>
              <a:t>Marshall Rosenberg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A9E08A2-D380-49A0-966D-9A378DCD5026}"/>
              </a:ext>
            </a:extLst>
          </p:cNvPr>
          <p:cNvSpPr txBox="1"/>
          <p:nvPr/>
        </p:nvSpPr>
        <p:spPr>
          <a:xfrm>
            <a:off x="5306733" y="2424854"/>
            <a:ext cx="6379407" cy="1200329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Rosenberg</a:t>
            </a:r>
            <a:r>
              <a:rPr lang="fr-CA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= le  nom de famille d’un autre couple, de New York,  condamné à mort puis exécuté pour espionnage en 1953.</a:t>
            </a:r>
            <a:endParaRPr lang="fr-CA" sz="2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0E40DAA-D5C7-4201-8B9E-7343A7032A8C}"/>
              </a:ext>
            </a:extLst>
          </p:cNvPr>
          <p:cNvSpPr txBox="1"/>
          <p:nvPr/>
        </p:nvSpPr>
        <p:spPr>
          <a:xfrm>
            <a:off x="1373945" y="5534561"/>
            <a:ext cx="9659813" cy="1323439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4000" dirty="0"/>
              <a:t>Ceux qui le battent, rient </a:t>
            </a:r>
          </a:p>
          <a:p>
            <a:pPr algn="ctr"/>
            <a:r>
              <a:rPr lang="fr-CA" sz="4000" dirty="0"/>
              <a:t>et semble avoir du plaisir à le faire souffrir.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F44B271-1AD0-4A1A-81C0-1E1B2C5721F4}"/>
              </a:ext>
            </a:extLst>
          </p:cNvPr>
          <p:cNvSpPr txBox="1"/>
          <p:nvPr/>
        </p:nvSpPr>
        <p:spPr>
          <a:xfrm>
            <a:off x="5521861" y="1395420"/>
            <a:ext cx="5781820" cy="707886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4000" dirty="0"/>
              <a:t>Brookline aux États-Unis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894D78D-B1E9-4184-9CCC-F3629A344C80}"/>
              </a:ext>
            </a:extLst>
          </p:cNvPr>
          <p:cNvSpPr txBox="1"/>
          <p:nvPr/>
        </p:nvSpPr>
        <p:spPr>
          <a:xfrm>
            <a:off x="398584" y="4023035"/>
            <a:ext cx="11394831" cy="1323439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4000" dirty="0"/>
              <a:t>À 12 ans, Marshall se fait battre régulièrement,</a:t>
            </a:r>
          </a:p>
          <a:p>
            <a:pPr algn="ctr"/>
            <a:r>
              <a:rPr lang="fr-CA" sz="4000" dirty="0"/>
              <a:t>à son école.</a:t>
            </a:r>
          </a:p>
        </p:txBody>
      </p:sp>
      <p:pic>
        <p:nvPicPr>
          <p:cNvPr id="8" name="Image 7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35A467E5-3F48-4662-9B5E-EFA9339FD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77" y="132297"/>
            <a:ext cx="5123456" cy="342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3C041A4C-B79D-4540-B056-A9C0652EBDAF}"/>
              </a:ext>
            </a:extLst>
          </p:cNvPr>
          <p:cNvSpPr txBox="1"/>
          <p:nvPr/>
        </p:nvSpPr>
        <p:spPr>
          <a:xfrm>
            <a:off x="4726745" y="602902"/>
            <a:ext cx="3545057" cy="830997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4800" u="sng" dirty="0"/>
              <a:t>Qui a raison?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70EEEBF-3EEC-4D4F-9304-AD8605A41D75}"/>
              </a:ext>
            </a:extLst>
          </p:cNvPr>
          <p:cNvSpPr txBox="1"/>
          <p:nvPr/>
        </p:nvSpPr>
        <p:spPr>
          <a:xfrm>
            <a:off x="2750234" y="2590808"/>
            <a:ext cx="8126435" cy="707886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4000" dirty="0"/>
              <a:t>Je vais agir par peur de la punition.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ECF6621-344F-4A27-A878-E85F8D8EC9FF}"/>
              </a:ext>
            </a:extLst>
          </p:cNvPr>
          <p:cNvSpPr txBox="1"/>
          <p:nvPr/>
        </p:nvSpPr>
        <p:spPr>
          <a:xfrm>
            <a:off x="1514415" y="3974345"/>
            <a:ext cx="9969716" cy="707886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4000" dirty="0"/>
              <a:t>Si j’ai raison =  gagner  =  bon  = récompense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01AD157-F3D4-49AB-B86F-A351013C89FB}"/>
              </a:ext>
            </a:extLst>
          </p:cNvPr>
          <p:cNvSpPr txBox="1"/>
          <p:nvPr/>
        </p:nvSpPr>
        <p:spPr>
          <a:xfrm>
            <a:off x="2750234" y="5534561"/>
            <a:ext cx="7718475" cy="1323439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/>
              <a:t>Je réponds aux besoins d’un autre, sans joie et sans plaisir.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C1114CB-0419-4562-8943-50D87505DE49}"/>
              </a:ext>
            </a:extLst>
          </p:cNvPr>
          <p:cNvSpPr txBox="1"/>
          <p:nvPr/>
        </p:nvSpPr>
        <p:spPr>
          <a:xfrm>
            <a:off x="1982528" y="1730360"/>
            <a:ext cx="8932126" cy="707886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4000" dirty="0"/>
              <a:t>Si j’ai tort  =  perdre  = mauvais =  punition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A82E3D2-0ED9-4833-A38B-3243B2E8FAE9}"/>
              </a:ext>
            </a:extLst>
          </p:cNvPr>
          <p:cNvSpPr txBox="1"/>
          <p:nvPr/>
        </p:nvSpPr>
        <p:spPr>
          <a:xfrm>
            <a:off x="2325858" y="4714466"/>
            <a:ext cx="8550811" cy="707886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4000" dirty="0"/>
              <a:t>Je vais agir pour obtenir la récompense.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534E38D-B64E-4925-8A77-C762B1534970}"/>
              </a:ext>
            </a:extLst>
          </p:cNvPr>
          <p:cNvSpPr txBox="1"/>
          <p:nvPr/>
        </p:nvSpPr>
        <p:spPr>
          <a:xfrm rot="19924580">
            <a:off x="487580" y="1018113"/>
            <a:ext cx="2892085" cy="707886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4000" dirty="0">
                <a:solidFill>
                  <a:schemeClr val="bg1"/>
                </a:solidFill>
                <a:highlight>
                  <a:srgbClr val="FF0000"/>
                </a:highlight>
              </a:rPr>
              <a:t>On va juger.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92A99A8-EE98-4364-A4B0-9F9A6FB63B8F}"/>
              </a:ext>
            </a:extLst>
          </p:cNvPr>
          <p:cNvSpPr txBox="1"/>
          <p:nvPr/>
        </p:nvSpPr>
        <p:spPr>
          <a:xfrm rot="1518746">
            <a:off x="8763430" y="936877"/>
            <a:ext cx="2892085" cy="1323439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4000" dirty="0">
                <a:solidFill>
                  <a:schemeClr val="bg1"/>
                </a:solidFill>
                <a:highlight>
                  <a:srgbClr val="FF0000"/>
                </a:highlight>
              </a:rPr>
              <a:t>On va condamner.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E2796C7-3051-435E-84DC-EDBA01EBF20C}"/>
              </a:ext>
            </a:extLst>
          </p:cNvPr>
          <p:cNvSpPr txBox="1"/>
          <p:nvPr/>
        </p:nvSpPr>
        <p:spPr>
          <a:xfrm rot="2181934">
            <a:off x="8481305" y="4300228"/>
            <a:ext cx="2892085" cy="1323439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4000" dirty="0">
                <a:solidFill>
                  <a:schemeClr val="bg1"/>
                </a:solidFill>
                <a:highlight>
                  <a:srgbClr val="FF0000"/>
                </a:highlight>
              </a:rPr>
              <a:t>On va culpabiliser.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CEF93E6-898E-4CC1-BDE0-655E2276D32A}"/>
              </a:ext>
            </a:extLst>
          </p:cNvPr>
          <p:cNvSpPr txBox="1"/>
          <p:nvPr/>
        </p:nvSpPr>
        <p:spPr>
          <a:xfrm rot="19924580">
            <a:off x="68373" y="4257957"/>
            <a:ext cx="2892085" cy="1323439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4000" dirty="0">
                <a:solidFill>
                  <a:schemeClr val="bg1"/>
                </a:solidFill>
                <a:highlight>
                  <a:srgbClr val="FF0000"/>
                </a:highlight>
              </a:rPr>
              <a:t>On va manipuler.</a:t>
            </a:r>
          </a:p>
        </p:txBody>
      </p:sp>
    </p:spTree>
    <p:extLst>
      <p:ext uri="{BB962C8B-B14F-4D97-AF65-F5344CB8AC3E}">
        <p14:creationId xmlns:p14="http://schemas.microsoft.com/office/powerpoint/2010/main" val="259267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8A4BB54-2709-4083-A263-FB0D6EEB96E7}"/>
              </a:ext>
            </a:extLst>
          </p:cNvPr>
          <p:cNvSpPr txBox="1"/>
          <p:nvPr/>
        </p:nvSpPr>
        <p:spPr>
          <a:xfrm>
            <a:off x="6510769" y="452616"/>
            <a:ext cx="4572000" cy="830997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4800" u="sng" dirty="0"/>
              <a:t>C N V</a:t>
            </a:r>
          </a:p>
        </p:txBody>
      </p:sp>
      <p:pic>
        <p:nvPicPr>
          <p:cNvPr id="9" name="Image 8" descr="Une image contenant mammifère, herbe, extérieur, debout&#10;&#10;Description générée automatiquement">
            <a:extLst>
              <a:ext uri="{FF2B5EF4-FFF2-40B4-BE49-F238E27FC236}">
                <a16:creationId xmlns:a16="http://schemas.microsoft.com/office/drawing/2014/main" id="{B66F344C-FB72-4D79-AF6D-9250A05AE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769" y="1951462"/>
            <a:ext cx="5177356" cy="3883017"/>
          </a:xfrm>
          <a:prstGeom prst="rect">
            <a:avLst/>
          </a:prstGeom>
        </p:spPr>
      </p:pic>
      <p:pic>
        <p:nvPicPr>
          <p:cNvPr id="11" name="Image 10" descr="Une image contenant herbe, ciel, girafe, extérieur&#10;&#10;Description générée automatiquement">
            <a:extLst>
              <a:ext uri="{FF2B5EF4-FFF2-40B4-BE49-F238E27FC236}">
                <a16:creationId xmlns:a16="http://schemas.microsoft.com/office/drawing/2014/main" id="{4FDC7579-F573-459F-BE73-68BC917494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09"/>
          <a:stretch/>
        </p:blipFill>
        <p:spPr>
          <a:xfrm>
            <a:off x="0" y="566420"/>
            <a:ext cx="5917336" cy="572515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795E613-3C76-4114-9C30-1D28E164C82E}"/>
              </a:ext>
            </a:extLst>
          </p:cNvPr>
          <p:cNvSpPr txBox="1"/>
          <p:nvPr/>
        </p:nvSpPr>
        <p:spPr>
          <a:xfrm>
            <a:off x="6908496" y="5787582"/>
            <a:ext cx="4572000" cy="646331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600" dirty="0"/>
              <a:t>Chacal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351784A-28B7-4A67-9312-7B90864951F4}"/>
              </a:ext>
            </a:extLst>
          </p:cNvPr>
          <p:cNvSpPr txBox="1"/>
          <p:nvPr/>
        </p:nvSpPr>
        <p:spPr>
          <a:xfrm>
            <a:off x="492827" y="6211669"/>
            <a:ext cx="4572000" cy="646331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600" dirty="0"/>
              <a:t>Girafe</a:t>
            </a:r>
          </a:p>
        </p:txBody>
      </p:sp>
    </p:spTree>
    <p:extLst>
      <p:ext uri="{BB962C8B-B14F-4D97-AF65-F5344CB8AC3E}">
        <p14:creationId xmlns:p14="http://schemas.microsoft.com/office/powerpoint/2010/main" val="3047848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8E7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 1" descr="Une image contenant mammifère, herbe, extérieur, debout&#10;&#10;Description générée automatiquement">
            <a:extLst>
              <a:ext uri="{FF2B5EF4-FFF2-40B4-BE49-F238E27FC236}">
                <a16:creationId xmlns:a16="http://schemas.microsoft.com/office/drawing/2014/main" id="{784B65A2-D81F-4FC0-A7E8-EC25E2EFB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13" y="2287233"/>
            <a:ext cx="3044712" cy="228353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D563C65-B43C-4AA4-976C-441FD7C00EBD}"/>
              </a:ext>
            </a:extLst>
          </p:cNvPr>
          <p:cNvSpPr txBox="1"/>
          <p:nvPr/>
        </p:nvSpPr>
        <p:spPr>
          <a:xfrm>
            <a:off x="158841" y="185351"/>
            <a:ext cx="2788212" cy="1569660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3200" dirty="0"/>
              <a:t>Si ça ne va pas comme je veux: je vais punir.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F769321-279B-4B62-83B1-F5EE365CBAC7}"/>
              </a:ext>
            </a:extLst>
          </p:cNvPr>
          <p:cNvSpPr txBox="1"/>
          <p:nvPr/>
        </p:nvSpPr>
        <p:spPr>
          <a:xfrm>
            <a:off x="4080489" y="197095"/>
            <a:ext cx="3903294" cy="584775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3200" dirty="0"/>
              <a:t>Je fais pour être aimé.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07DEDF8-6DDF-46CD-91FA-9110E30F8F88}"/>
              </a:ext>
            </a:extLst>
          </p:cNvPr>
          <p:cNvSpPr txBox="1"/>
          <p:nvPr/>
        </p:nvSpPr>
        <p:spPr>
          <a:xfrm>
            <a:off x="8882719" y="159972"/>
            <a:ext cx="3156261" cy="2062103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CA" sz="3200" dirty="0"/>
              <a:t>J’agis pour la récompense ou par peur de la punition.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81624BE-83CE-4E05-9E70-439330736CD1}"/>
              </a:ext>
            </a:extLst>
          </p:cNvPr>
          <p:cNvSpPr txBox="1"/>
          <p:nvPr/>
        </p:nvSpPr>
        <p:spPr>
          <a:xfrm>
            <a:off x="-65967" y="5253485"/>
            <a:ext cx="3156261" cy="1569660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3200" dirty="0"/>
              <a:t>Je rejette la responsabilité de mes actions.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B4A998A-D9EA-4D1D-B8CA-AA395A8C8845}"/>
              </a:ext>
            </a:extLst>
          </p:cNvPr>
          <p:cNvSpPr txBox="1"/>
          <p:nvPr/>
        </p:nvSpPr>
        <p:spPr>
          <a:xfrm>
            <a:off x="8948806" y="5202318"/>
            <a:ext cx="3156261" cy="1077218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CA" sz="3200" dirty="0"/>
              <a:t>Culpabilité, honte, jugement.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2E5BCA0-E669-4F83-8BD9-2C7AE353F4FD}"/>
              </a:ext>
            </a:extLst>
          </p:cNvPr>
          <p:cNvSpPr txBox="1"/>
          <p:nvPr/>
        </p:nvSpPr>
        <p:spPr>
          <a:xfrm>
            <a:off x="3497536" y="1712759"/>
            <a:ext cx="5131612" cy="584775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3200" dirty="0"/>
              <a:t>Je sais ce qui est vrai et bon.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6D33B26-9812-49F5-AC68-3CD4FEF51C13}"/>
              </a:ext>
            </a:extLst>
          </p:cNvPr>
          <p:cNvSpPr txBox="1"/>
          <p:nvPr/>
        </p:nvSpPr>
        <p:spPr>
          <a:xfrm>
            <a:off x="8320676" y="2841786"/>
            <a:ext cx="3621871" cy="1569660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3200" dirty="0"/>
              <a:t>Je me sens vite rejeté et je rejette l’autre facilement.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D59F0FE-AC36-416B-AFAF-39A42FE971A6}"/>
              </a:ext>
            </a:extLst>
          </p:cNvPr>
          <p:cNvSpPr txBox="1"/>
          <p:nvPr/>
        </p:nvSpPr>
        <p:spPr>
          <a:xfrm>
            <a:off x="171298" y="2324157"/>
            <a:ext cx="3156261" cy="2062103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3200" dirty="0"/>
              <a:t>L’autre est responsable de comment je me sens.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BF5921D-1D00-4C8E-81F5-1AC89672EFED}"/>
              </a:ext>
            </a:extLst>
          </p:cNvPr>
          <p:cNvSpPr txBox="1"/>
          <p:nvPr/>
        </p:nvSpPr>
        <p:spPr>
          <a:xfrm>
            <a:off x="4517869" y="5706299"/>
            <a:ext cx="3156261" cy="1077218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3200" dirty="0"/>
              <a:t>Je juge les autres jusqu’à la colère.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02D20DC-7092-4667-A713-4982352D6262}"/>
              </a:ext>
            </a:extLst>
          </p:cNvPr>
          <p:cNvSpPr txBox="1"/>
          <p:nvPr/>
        </p:nvSpPr>
        <p:spPr>
          <a:xfrm>
            <a:off x="2740568" y="4544912"/>
            <a:ext cx="6313655" cy="954107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800" dirty="0"/>
              <a:t>Je me juge moi-même, jusqu’à la dépression, la honte ou la culpabilité.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BA83B17-1A4A-4770-B166-4099CBF664D7}"/>
              </a:ext>
            </a:extLst>
          </p:cNvPr>
          <p:cNvSpPr txBox="1"/>
          <p:nvPr/>
        </p:nvSpPr>
        <p:spPr>
          <a:xfrm>
            <a:off x="3013020" y="1039596"/>
            <a:ext cx="5768752" cy="584775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3200" dirty="0"/>
              <a:t>Je veux du pouvoir sur les autres.</a:t>
            </a:r>
          </a:p>
        </p:txBody>
      </p:sp>
    </p:spTree>
    <p:extLst>
      <p:ext uri="{BB962C8B-B14F-4D97-AF65-F5344CB8AC3E}">
        <p14:creationId xmlns:p14="http://schemas.microsoft.com/office/powerpoint/2010/main" val="141782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1003</Words>
  <Application>Microsoft Office PowerPoint</Application>
  <PresentationFormat>Grand écran</PresentationFormat>
  <Paragraphs>175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St-André</dc:creator>
  <cp:lastModifiedBy>Pierre St-André</cp:lastModifiedBy>
  <cp:revision>22</cp:revision>
  <dcterms:created xsi:type="dcterms:W3CDTF">2021-03-09T14:06:11Z</dcterms:created>
  <dcterms:modified xsi:type="dcterms:W3CDTF">2021-03-16T16:00:01Z</dcterms:modified>
</cp:coreProperties>
</file>