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4" r:id="rId5"/>
    <p:sldId id="285" r:id="rId6"/>
    <p:sldId id="28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C2F20-0DF0-4EC5-B0DA-6BC49A90BF00}" type="datetimeFigureOut">
              <a:rPr lang="fr-CA" smtClean="0"/>
              <a:t>2021-03-17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BDE6A-71A0-4306-AF3B-E91CC6FE60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463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8.xml"/><Relationship Id="rId7" Type="http://schemas.openxmlformats.org/officeDocument/2006/relationships/image" Target="../media/image1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3.xml"/><Relationship Id="rId7" Type="http://schemas.openxmlformats.org/officeDocument/2006/relationships/image" Target="../media/image1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78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EDF3F8-AEC5-404C-9253-1B80A141678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1514" y="640081"/>
            <a:ext cx="6204984" cy="1344975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fr-FR" sz="1300">
                <a:cs typeface="Calibri Light"/>
              </a:rPr>
            </a:br>
            <a:r>
              <a:rPr lang="fr-FR" sz="2800" b="1">
                <a:cs typeface="Calibri Light"/>
              </a:rPr>
              <a:t>L'éthique à l'ère du numérique </a:t>
            </a:r>
            <a:br>
              <a:rPr lang="fr-FR" sz="1300">
                <a:cs typeface="Calibri Light"/>
              </a:rPr>
            </a:br>
            <a:br>
              <a:rPr lang="fr-FR" sz="1300">
                <a:cs typeface="Calibri Light"/>
              </a:rPr>
            </a:br>
            <a:r>
              <a:rPr lang="fr-CA" sz="1300"/>
              <a:t>Cadre légal des comportements entourant le numérique et la visioconférence</a:t>
            </a:r>
            <a:br>
              <a:rPr lang="fr-CA" sz="1300" b="1"/>
            </a:br>
            <a:br>
              <a:rPr lang="fr-CA" sz="1300"/>
            </a:br>
            <a:endParaRPr lang="fr-FR" sz="1300"/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74A2EC53-8D33-4486-B669-70836E4B82E6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1515" y="2121762"/>
            <a:ext cx="6204984" cy="37664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1200" b="1" dirty="0"/>
              <a:t>Partie 1 : Les crimes en ligne</a:t>
            </a:r>
            <a:endParaRPr lang="fr-CA" sz="1200" dirty="0"/>
          </a:p>
          <a:p>
            <a:pPr lvl="0"/>
            <a:r>
              <a:rPr lang="fr-CA" sz="1600" dirty="0"/>
              <a:t>Menaces de mort ou de blessures ou de bris (sur des personnes, des objets ou des animaux) ; </a:t>
            </a:r>
          </a:p>
          <a:p>
            <a:pPr marL="0" lvl="0" indent="0">
              <a:buNone/>
            </a:pPr>
            <a:endParaRPr lang="fr-CA" sz="1600" dirty="0"/>
          </a:p>
          <a:p>
            <a:pPr lvl="0"/>
            <a:r>
              <a:rPr lang="fr-CA" sz="1600" dirty="0"/>
              <a:t>Harcèlement criminel (tout comportement qui amène à craindre pour la sécurité d’une personne) ; </a:t>
            </a:r>
          </a:p>
          <a:p>
            <a:pPr marL="0" lvl="0" indent="0">
              <a:buNone/>
            </a:pPr>
            <a:endParaRPr lang="fr-CA" sz="1600" dirty="0"/>
          </a:p>
          <a:p>
            <a:pPr lvl="0"/>
            <a:r>
              <a:rPr lang="fr-CA" sz="1600" dirty="0"/>
              <a:t>Appels/textos/messages harassants (ex. un adolescent a déjà été accusé de ce crime après avoir envoyé 200 textos à son ex petite amie dans un délai de quelques minutes) ;</a:t>
            </a:r>
          </a:p>
          <a:p>
            <a:pPr lvl="0"/>
            <a:r>
              <a:rPr lang="fr-CA" sz="1600" dirty="0"/>
              <a:t>Conseil au suicide ; </a:t>
            </a:r>
          </a:p>
          <a:p>
            <a:pPr lvl="0"/>
            <a:r>
              <a:rPr lang="fr-CA" sz="1600" dirty="0"/>
              <a:t>Incitation à la haine ; </a:t>
            </a:r>
          </a:p>
          <a:p>
            <a:pPr lvl="0"/>
            <a:r>
              <a:rPr lang="fr-CA" sz="1600" dirty="0"/>
              <a:t>Partage non consensuel d’images intimes ; </a:t>
            </a:r>
          </a:p>
          <a:p>
            <a:pPr marL="0" indent="0">
              <a:buNone/>
            </a:pPr>
            <a:endParaRPr lang="en-US" sz="1100" dirty="0"/>
          </a:p>
        </p:txBody>
      </p:sp>
      <p:pic>
        <p:nvPicPr>
          <p:cNvPr id="6" name="Picture 8" descr="Résultat d’images pour droit">
            <a:extLst>
              <a:ext uri="{FF2B5EF4-FFF2-40B4-BE49-F238E27FC236}">
                <a16:creationId xmlns:a16="http://schemas.microsoft.com/office/drawing/2014/main" id="{68E2B3A0-9B5D-40AF-8927-DCA8969B4D8A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2" r="1" b="1"/>
          <a:stretch/>
        </p:blipFill>
        <p:spPr bwMode="auto">
          <a:xfrm>
            <a:off x="7829553" y="306909"/>
            <a:ext cx="4042409" cy="2286000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0" name="Picture 6" descr="Afficher l’image source">
            <a:extLst>
              <a:ext uri="{FF2B5EF4-FFF2-40B4-BE49-F238E27FC236}">
                <a16:creationId xmlns:a16="http://schemas.microsoft.com/office/drawing/2014/main" id="{65E7A346-FEB5-48E2-8724-87A684B35DF0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4"/>
          <a:stretch/>
        </p:blipFill>
        <p:spPr bwMode="auto">
          <a:xfrm>
            <a:off x="7829549" y="2828925"/>
            <a:ext cx="4042410" cy="338899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132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EDF3F8-AEC5-404C-9253-1B80A141678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1516" y="640263"/>
            <a:ext cx="6204984" cy="1344975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>
                <a:cs typeface="Calibri Light"/>
              </a:rPr>
              <a:t>L'éthique à l'ère du numérique </a:t>
            </a:r>
            <a:br>
              <a:rPr lang="fr-FR" sz="1300">
                <a:cs typeface="Calibri Light"/>
              </a:rPr>
            </a:br>
            <a:br>
              <a:rPr lang="fr-FR" sz="1300">
                <a:cs typeface="Calibri Light"/>
              </a:rPr>
            </a:br>
            <a:r>
              <a:rPr lang="fr-CA" sz="1300"/>
              <a:t>Cadre légal des comportements entourant le numérique et la visioconférence</a:t>
            </a:r>
            <a:br>
              <a:rPr lang="fr-CA" sz="1300" b="1"/>
            </a:br>
            <a:br>
              <a:rPr lang="fr-CA" sz="1300"/>
            </a:br>
            <a:endParaRPr lang="fr-FR" sz="1300"/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74A2EC53-8D33-4486-B669-70836E4B82E6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200" b="1" dirty="0"/>
              <a:t>Que se passe-t-il après le crime ?</a:t>
            </a:r>
            <a:r>
              <a:rPr lang="fr-CA" sz="1200" b="1" u="sng" dirty="0"/>
              <a:t> </a:t>
            </a:r>
          </a:p>
          <a:p>
            <a:pPr marL="0" indent="0">
              <a:buNone/>
            </a:pPr>
            <a:endParaRPr lang="fr-CA" sz="1600" dirty="0"/>
          </a:p>
          <a:p>
            <a:pPr lvl="0"/>
            <a:r>
              <a:rPr lang="fr-CA" sz="1600" dirty="0"/>
              <a:t>Étape 1 : </a:t>
            </a:r>
          </a:p>
          <a:p>
            <a:pPr marL="0" lvl="0" indent="0">
              <a:buNone/>
            </a:pPr>
            <a:r>
              <a:rPr lang="fr-CA" sz="1600" dirty="0"/>
              <a:t>La personne peut porter plainte. Un signalement à la DPJ peut être     fait. Une personne de l’entourage de la victime peut aussi porter plainte. </a:t>
            </a:r>
          </a:p>
          <a:p>
            <a:pPr lvl="0"/>
            <a:r>
              <a:rPr lang="fr-CA" sz="1600" dirty="0"/>
              <a:t>Étape 2 : </a:t>
            </a:r>
          </a:p>
          <a:p>
            <a:pPr marL="0" lvl="0" indent="0">
              <a:buNone/>
            </a:pPr>
            <a:r>
              <a:rPr lang="fr-CA" sz="1600" dirty="0"/>
              <a:t>Une enquête policière s’amorce. </a:t>
            </a:r>
          </a:p>
          <a:p>
            <a:pPr lvl="0"/>
            <a:r>
              <a:rPr lang="fr-CA" sz="1600" dirty="0"/>
              <a:t>Étape 3 :</a:t>
            </a:r>
          </a:p>
          <a:p>
            <a:pPr marL="0" lvl="0" indent="0">
              <a:buNone/>
            </a:pPr>
            <a:r>
              <a:rPr lang="fr-CA" sz="1600" dirty="0"/>
              <a:t> Il faut établir la preuve. </a:t>
            </a:r>
          </a:p>
          <a:p>
            <a:pPr lvl="0"/>
            <a:r>
              <a:rPr lang="fr-CA" sz="1600" dirty="0"/>
              <a:t>Étape 4 : </a:t>
            </a:r>
          </a:p>
          <a:p>
            <a:pPr marL="0" lvl="0" indent="0">
              <a:buNone/>
            </a:pPr>
            <a:r>
              <a:rPr lang="fr-CA" sz="1600" dirty="0"/>
              <a:t>Un procureur décide si oui ou non il y aura accusation. </a:t>
            </a:r>
          </a:p>
          <a:p>
            <a:pPr marL="0" indent="0">
              <a:buNone/>
            </a:pPr>
            <a:endParaRPr lang="fr-CA" sz="2000" dirty="0"/>
          </a:p>
          <a:p>
            <a:endParaRPr lang="en-US" sz="2000" dirty="0"/>
          </a:p>
        </p:txBody>
      </p:sp>
      <p:pic>
        <p:nvPicPr>
          <p:cNvPr id="6" name="Picture 8" descr="Résultat d’images pour droit">
            <a:extLst>
              <a:ext uri="{FF2B5EF4-FFF2-40B4-BE49-F238E27FC236}">
                <a16:creationId xmlns:a16="http://schemas.microsoft.com/office/drawing/2014/main" id="{68E2B3A0-9B5D-40AF-8927-DCA8969B4D8A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2" r="1" b="1"/>
          <a:stretch/>
        </p:blipFill>
        <p:spPr bwMode="auto">
          <a:xfrm>
            <a:off x="7829553" y="306909"/>
            <a:ext cx="4042409" cy="2286000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0" name="Picture 6" descr="Afficher l’image source">
            <a:extLst>
              <a:ext uri="{FF2B5EF4-FFF2-40B4-BE49-F238E27FC236}">
                <a16:creationId xmlns:a16="http://schemas.microsoft.com/office/drawing/2014/main" id="{65E7A346-FEB5-48E2-8724-87A684B35DF0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4"/>
          <a:stretch/>
        </p:blipFill>
        <p:spPr bwMode="auto">
          <a:xfrm>
            <a:off x="7829549" y="2828925"/>
            <a:ext cx="4042410" cy="338899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1702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EDF3F8-AEC5-404C-9253-1B80A141678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1516" y="640263"/>
            <a:ext cx="6204984" cy="13449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fr-FR" sz="1300">
                <a:cs typeface="Calibri Light"/>
              </a:rPr>
            </a:br>
            <a:r>
              <a:rPr lang="fr-FR" sz="2800" b="1">
                <a:cs typeface="Calibri Light"/>
              </a:rPr>
              <a:t>L'éthique à l'ère du numérique </a:t>
            </a:r>
            <a:br>
              <a:rPr lang="fr-FR" sz="1300">
                <a:cs typeface="Calibri Light"/>
              </a:rPr>
            </a:br>
            <a:br>
              <a:rPr lang="fr-FR" sz="1300">
                <a:cs typeface="Calibri Light"/>
              </a:rPr>
            </a:br>
            <a:r>
              <a:rPr lang="fr-CA" sz="1300"/>
              <a:t>Cadre légal des comportements entourant le numérique et la visioconférence</a:t>
            </a:r>
            <a:br>
              <a:rPr lang="fr-CA" sz="1300" b="1"/>
            </a:br>
            <a:br>
              <a:rPr lang="fr-CA" sz="1300"/>
            </a:br>
            <a:endParaRPr lang="fr-FR" sz="1300"/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74A2EC53-8D33-4486-B669-70836E4B82E6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1516" y="2135830"/>
            <a:ext cx="6204984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200" b="1" dirty="0"/>
              <a:t>Partie 2 : Les gestes interdits </a:t>
            </a:r>
          </a:p>
          <a:p>
            <a:pPr marL="0" indent="0">
              <a:buNone/>
            </a:pPr>
            <a:endParaRPr lang="fr-CA" sz="1200" dirty="0"/>
          </a:p>
          <a:p>
            <a:pPr lvl="0"/>
            <a:r>
              <a:rPr lang="fr-CA" sz="1600" dirty="0"/>
              <a:t>Discrimination ; </a:t>
            </a:r>
          </a:p>
          <a:p>
            <a:pPr lvl="0"/>
            <a:endParaRPr lang="fr-CA" sz="1600" dirty="0"/>
          </a:p>
          <a:p>
            <a:pPr lvl="0"/>
            <a:r>
              <a:rPr lang="fr-CA" sz="1600" dirty="0"/>
              <a:t>Partage d’image sans le consentement (droit à l’image) ; </a:t>
            </a:r>
          </a:p>
          <a:p>
            <a:pPr lvl="0"/>
            <a:endParaRPr lang="fr-CA" sz="1600" dirty="0"/>
          </a:p>
          <a:p>
            <a:pPr lvl="0"/>
            <a:r>
              <a:rPr lang="fr-CA" sz="1600" dirty="0"/>
              <a:t>Diffamation, comme par exemple raconter des mensonges ou encore dire la vérité à propos de quelqu’un, mais dans le but de nuire à cette personne (droit à l’honneur et à la réputation).</a:t>
            </a:r>
          </a:p>
          <a:p>
            <a:pPr marL="0" lvl="0" indent="0">
              <a:buNone/>
            </a:pPr>
            <a:r>
              <a:rPr lang="fr-CA" sz="1600" dirty="0"/>
              <a:t> </a:t>
            </a:r>
          </a:p>
          <a:p>
            <a:pPr lvl="0"/>
            <a:r>
              <a:rPr lang="fr-CA" sz="1600" dirty="0"/>
              <a:t>Ces comportements interdits peuvent mener à des recours civils. </a:t>
            </a:r>
          </a:p>
          <a:p>
            <a:pPr marL="0" indent="0">
              <a:buNone/>
            </a:pPr>
            <a:endParaRPr lang="fr-CA" sz="2200" dirty="0"/>
          </a:p>
          <a:p>
            <a:endParaRPr lang="en-US" sz="2200" dirty="0"/>
          </a:p>
        </p:txBody>
      </p:sp>
      <p:pic>
        <p:nvPicPr>
          <p:cNvPr id="6" name="Picture 8" descr="Résultat d’images pour droit">
            <a:extLst>
              <a:ext uri="{FF2B5EF4-FFF2-40B4-BE49-F238E27FC236}">
                <a16:creationId xmlns:a16="http://schemas.microsoft.com/office/drawing/2014/main" id="{68E2B3A0-9B5D-40AF-8927-DCA8969B4D8A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2" r="1" b="1"/>
          <a:stretch/>
        </p:blipFill>
        <p:spPr bwMode="auto">
          <a:xfrm>
            <a:off x="7829553" y="306909"/>
            <a:ext cx="4042409" cy="2286000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0" name="Picture 6" descr="Afficher l’image source">
            <a:extLst>
              <a:ext uri="{FF2B5EF4-FFF2-40B4-BE49-F238E27FC236}">
                <a16:creationId xmlns:a16="http://schemas.microsoft.com/office/drawing/2014/main" id="{65E7A346-FEB5-48E2-8724-87A684B35DF0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4"/>
          <a:stretch/>
        </p:blipFill>
        <p:spPr bwMode="auto">
          <a:xfrm>
            <a:off x="7829549" y="2828925"/>
            <a:ext cx="4042410" cy="338899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2365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57295AB875C4C9A5F54DFB3C114FC" ma:contentTypeVersion="11" ma:contentTypeDescription="Crée un document." ma:contentTypeScope="" ma:versionID="d5d6a40cfe0f8e390818cc1b14f42e4e">
  <xsd:schema xmlns:xsd="http://www.w3.org/2001/XMLSchema" xmlns:xs="http://www.w3.org/2001/XMLSchema" xmlns:p="http://schemas.microsoft.com/office/2006/metadata/properties" xmlns:ns2="3ca95927-06e4-4c52-b12f-35801d177321" xmlns:ns3="49d37b59-6283-4883-8226-2cbb1368961a" targetNamespace="http://schemas.microsoft.com/office/2006/metadata/properties" ma:root="true" ma:fieldsID="738ed7271315fba2713306e793f8cf48" ns2:_="" ns3:_="">
    <xsd:import namespace="3ca95927-06e4-4c52-b12f-35801d177321"/>
    <xsd:import namespace="49d37b59-6283-4883-8226-2cbb136896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95927-06e4-4c52-b12f-35801d1773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37b59-6283-4883-8226-2cbb1368961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73DBE9-0622-47A6-BC87-AE434EFD4C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357FA7-19C7-4F7D-AED7-B5BE0A728919}">
  <ds:schemaRefs>
    <ds:schemaRef ds:uri="3ca95927-06e4-4c52-b12f-35801d177321"/>
    <ds:schemaRef ds:uri="49d37b59-6283-4883-8226-2cbb1368961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83636E-2074-4256-8856-B3755F15F6EC}">
  <ds:schemaRefs>
    <ds:schemaRef ds:uri="3ca95927-06e4-4c52-b12f-35801d177321"/>
    <ds:schemaRef ds:uri="49d37b59-6283-4883-8226-2cbb136896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290</Words>
  <Application>Microsoft Office PowerPoint</Application>
  <PresentationFormat>Grand écran</PresentationFormat>
  <Paragraphs>31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 L'éthique à l'ère du numérique   Cadre légal des comportements entourant le numérique et la visioconférence  </vt:lpstr>
      <vt:lpstr>L'éthique à l'ère du numérique   Cadre légal des comportements entourant le numérique et la visioconférence  </vt:lpstr>
      <vt:lpstr> L'éthique à l'ère du numérique   Cadre légal des comportements entourant le numérique et la visioconférence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Communauté de pratique  Leaders pédagonumériques</dc:title>
  <dc:creator>Stéphanie Gervais</dc:creator>
  <cp:lastModifiedBy>Pierre St-André</cp:lastModifiedBy>
  <cp:revision>4</cp:revision>
  <dcterms:created xsi:type="dcterms:W3CDTF">2021-03-04T14:50:35Z</dcterms:created>
  <dcterms:modified xsi:type="dcterms:W3CDTF">2021-03-17T12:27:18Z</dcterms:modified>
</cp:coreProperties>
</file>